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8" r:id="rId3"/>
    <p:sldId id="279" r:id="rId4"/>
    <p:sldId id="276" r:id="rId5"/>
    <p:sldId id="275" r:id="rId6"/>
    <p:sldId id="277" r:id="rId7"/>
    <p:sldId id="258" r:id="rId8"/>
    <p:sldId id="257" r:id="rId9"/>
    <p:sldId id="266" r:id="rId10"/>
    <p:sldId id="265" r:id="rId11"/>
    <p:sldId id="259" r:id="rId12"/>
    <p:sldId id="263" r:id="rId13"/>
    <p:sldId id="261" r:id="rId14"/>
    <p:sldId id="264" r:id="rId15"/>
    <p:sldId id="260" r:id="rId16"/>
    <p:sldId id="262" r:id="rId17"/>
    <p:sldId id="280" r:id="rId18"/>
    <p:sldId id="281" r:id="rId19"/>
    <p:sldId id="282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14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74CD5B-089F-441E-91E1-8A426504B1A6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E17AD2-5B06-47BB-B6D9-B5EAE1A783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513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结直肠癌是由癌基因和抑癌基因突变积累引起的，其中一些导致</a:t>
            </a:r>
            <a:r>
              <a:rPr lang="en-US" altLang="zh-CN" dirty="0"/>
              <a:t>β-</a:t>
            </a:r>
            <a:r>
              <a:rPr lang="zh-CN" altLang="en-US" dirty="0"/>
              <a:t>连环蛋白信号转导异常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E55292-9DE7-4025-BCF5-3851635EDE4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083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17AD2-5B06-47BB-B6D9-B5EAE1A7836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848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5A932A-F618-45C2-95A5-E6F8BDB75F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6FA60C0-A23F-4C68-B3FA-1289F0E03C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90678F-25ED-47B9-AD91-D68E29D8E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7E5377-3707-4061-9D1E-3C25796D9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0BD111-EC92-4B2F-8E39-9E436D2A2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199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1FF49C-6E9C-4CCF-AFB7-2D37486BE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3744F32-022C-4065-A56F-B95EEC6B14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DB3E8C-7E70-4F5F-8DB8-15280BC2F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93E400-4513-4CC1-B5E4-044E4F299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C8BBBB-526D-4EA9-A15A-DA3430BCD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80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0CD97AD-1C04-4ED8-9DC6-37DA18363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64FB1C-9AC9-475D-9383-1673E13D5A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EE1A16-F54E-41ED-A424-4A6134B75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EDAF24-472D-4679-9624-D859AB8E8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D878E6-6A7E-4324-8B2B-DA765B9D4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525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65E344-548E-480C-9FCC-3F5FC7869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34B68F-35A3-4722-AF85-1FD61DBCD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79C6F0-BCB7-449D-88F5-D085235EF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AA0AEF-0CC0-4534-ABB9-F94188AA8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BEAD3B-0CE8-4037-99EE-7F736755F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690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340557-E6A4-46A4-BD82-907EE5155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726063-18A6-4025-BAC6-A3C1DD678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82024F-6A6C-42D0-B7A9-3CBF64A45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1594BF-BCD4-47F3-A459-8721C092B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66700B-C647-492B-B946-B0691C52D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721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183A5A-067A-4D94-A716-7EBFD1D77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9A917A-5B38-4B74-B046-481C7178FC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3664660-B963-4B47-B204-8C10BE6ACA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90F315-7B63-4FCD-A397-EF7ADD0E3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8A5E39F-7BDF-4B9B-9324-494649378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0DCF71A-94C3-4481-986F-690A884D1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463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FEF95F-5DC5-4B6B-9D3A-C3AFDD6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05C78B-369D-4579-8A6E-7D3ABE675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E98F11-0788-43FF-885C-B7CD3D62C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4DD7A85-685F-4690-852C-A6754A0718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01AD80A-3E5F-4DA4-BB5F-1A4C2E6F9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E291772-77B0-4FD6-A30C-F6D88822E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08311FA-9FAB-411C-B938-8EB53A99C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E2A4624-C508-4FD4-8468-462D0DCD2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28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D2391-C912-4C53-9323-F42F319BC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FB360AF-42C1-49B4-857D-A3E937459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3BFC083-B1D3-4E97-A818-75BF2AA87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E067ABC-A411-4878-9BCF-6B7C7F99E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859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93514A8-0BA6-4E5E-9529-5D3147F2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5DF88C7-E1F3-4459-BDF8-4C3DE6FE8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956F335-ABAB-47F1-96BA-5E5B2EC9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8437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888CA8-8C6E-4A87-B50F-91433F4A0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39FD47-8D8E-4CEB-9BB7-8CDE39C33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2017A1-1AD4-4027-87F8-1D10D2B4D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70C48C-A973-4D73-A27F-32F815FF5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4CBAA5F-C007-4830-8788-953EDE81C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E37EFF4-4D5F-4CC7-BF53-5505A2547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076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B599FC-7E5A-401B-9E1C-A4C4D1FFF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EBCE60E-673F-4432-B6A4-FE9CF964E1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A4C3EA-9A86-4D5A-BDE4-39387D1BA9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340861-3A0F-4113-B273-22371C310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9F245B-FCB5-4BA5-9204-B966C5784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28C8CB-DF2E-4A01-9110-F788C6714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0862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A1B10B3-7DB3-414C-BA13-659877774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D6705D-812F-4830-A814-8604D9F3F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1F960F-D71A-4D5A-A0CB-4EEF6756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F044D-B300-4BEB-95D2-31EAC30BDBDF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014155-D7A2-4423-9AAE-1B03320379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54CAF9-9291-4285-95EA-2D23D0D5A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C8374-B440-40E7-8906-1F5DD04730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886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971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407CAD-48F5-4923-9609-9F33EA17E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666" y="896648"/>
            <a:ext cx="4977560" cy="552190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22B7960-3C70-4364-96D5-D337B65888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332" b="1701"/>
          <a:stretch/>
        </p:blipFill>
        <p:spPr>
          <a:xfrm>
            <a:off x="6772274" y="990600"/>
            <a:ext cx="4505325" cy="542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215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1663A8D-A738-4C89-AC11-C89DDB670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936" y="1154783"/>
            <a:ext cx="3615570" cy="45484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DFC8491-2C18-4C16-BA42-1E96B6D6E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1241" y="450231"/>
            <a:ext cx="6008312" cy="5957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396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1A41137-9577-40D3-B3E6-0DB595615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34" y="490784"/>
            <a:ext cx="1919041" cy="191904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91DC767-D78A-406D-94BF-0A04F693C0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675" y="490783"/>
            <a:ext cx="1919041" cy="191904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AAFE7F6-1F1C-4D3B-8D64-E53CEEEDEA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33" y="2469479"/>
            <a:ext cx="1919042" cy="191904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79819F2-288C-457A-BA24-EE30C76898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4392" y="490783"/>
            <a:ext cx="1919042" cy="191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836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E48FDA4-BEAC-4FD6-846D-D276559CC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5169" y="0"/>
            <a:ext cx="71155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638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B216489-C813-4D6F-817C-3BDD4FF5E5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255" y="0"/>
            <a:ext cx="80189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373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D3F78D7-3FFC-4D44-B9E8-390FB25353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1" t="1983" r="1808" b="763"/>
          <a:stretch/>
        </p:blipFill>
        <p:spPr>
          <a:xfrm>
            <a:off x="5363948" y="0"/>
            <a:ext cx="68280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647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541FC44-FFCC-453C-9363-267FE11A3F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1" t="1237" r="810" b="1168"/>
          <a:stretch/>
        </p:blipFill>
        <p:spPr>
          <a:xfrm>
            <a:off x="5375863" y="49490"/>
            <a:ext cx="6816137" cy="6759019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BBA10BEC-1411-4741-ADB6-8C622687D426}"/>
              </a:ext>
            </a:extLst>
          </p:cNvPr>
          <p:cNvGrpSpPr/>
          <p:nvPr/>
        </p:nvGrpSpPr>
        <p:grpSpPr>
          <a:xfrm>
            <a:off x="232524" y="1022926"/>
            <a:ext cx="5143339" cy="4812146"/>
            <a:chOff x="832587" y="0"/>
            <a:chExt cx="7828813" cy="685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D3BE43F-D231-4E1E-BE00-BED9019DA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2587" y="0"/>
              <a:ext cx="7732825" cy="6858000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1572CDE-273D-4675-B93E-E3D339E165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75400" y="4884594"/>
              <a:ext cx="2286000" cy="857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2337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6140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71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4619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23ECC1C-45BD-4091-B45A-D601988529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179" b="1296"/>
          <a:stretch/>
        </p:blipFill>
        <p:spPr>
          <a:xfrm>
            <a:off x="6178676" y="1730771"/>
            <a:ext cx="6005913" cy="3431969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49ACD42-63A5-4AE4-96BD-A097093543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790" y="0"/>
            <a:ext cx="3016210" cy="64633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EC3C6EC-2CA3-4FC3-97C5-3F0AB12518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75" t="1656" r="2987" b="4734"/>
          <a:stretch/>
        </p:blipFill>
        <p:spPr>
          <a:xfrm>
            <a:off x="0" y="1713015"/>
            <a:ext cx="6093759" cy="343196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7EF206D-FD55-499B-816C-88EBAB6D2E1E}"/>
              </a:ext>
            </a:extLst>
          </p:cNvPr>
          <p:cNvSpPr txBox="1"/>
          <p:nvPr/>
        </p:nvSpPr>
        <p:spPr>
          <a:xfrm>
            <a:off x="215636" y="271846"/>
            <a:ext cx="115161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/>
              <a:t>结直肠癌的分布，患病率及死亡率：</a:t>
            </a:r>
            <a:endParaRPr lang="en-US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170754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B12E05E-CBB9-4084-AF8D-86859EEB37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790" y="0"/>
            <a:ext cx="3016210" cy="64633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564CA36-42E5-41D9-9AF4-F7C5B47FCD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46" r="9676" b="1238"/>
          <a:stretch/>
        </p:blipFill>
        <p:spPr>
          <a:xfrm>
            <a:off x="813371" y="1356787"/>
            <a:ext cx="4940479" cy="341169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F54AA38-C91C-4DFA-8A48-B3BB11B7B2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8152" y="1857815"/>
            <a:ext cx="5670590" cy="240964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69E5D03-BA98-4E13-9A34-BD9640D86025}"/>
              </a:ext>
            </a:extLst>
          </p:cNvPr>
          <p:cNvSpPr txBox="1"/>
          <p:nvPr/>
        </p:nvSpPr>
        <p:spPr>
          <a:xfrm>
            <a:off x="2450238" y="5193436"/>
            <a:ext cx="16423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结直肠癌发生过程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BF3F98D-4ECD-43F9-A993-E4A1AA72D3EB}"/>
              </a:ext>
            </a:extLst>
          </p:cNvPr>
          <p:cNvSpPr txBox="1"/>
          <p:nvPr/>
        </p:nvSpPr>
        <p:spPr>
          <a:xfrm>
            <a:off x="8124147" y="5193436"/>
            <a:ext cx="2298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AOM/DSS</a:t>
            </a:r>
            <a:r>
              <a:rPr lang="zh-CN" altLang="en-US" sz="1400" b="1" dirty="0"/>
              <a:t>小鼠模型构建</a:t>
            </a:r>
            <a:endParaRPr lang="en-US" altLang="zh-CN" sz="1400" b="1" dirty="0"/>
          </a:p>
          <a:p>
            <a:r>
              <a:rPr lang="en-US" altLang="zh-CN" sz="1000" dirty="0"/>
              <a:t>AOM</a:t>
            </a:r>
            <a:r>
              <a:rPr lang="zh-CN" altLang="en-US" sz="1000" dirty="0"/>
              <a:t>：</a:t>
            </a:r>
            <a:r>
              <a:rPr lang="zh-CN" altLang="zh-CN" sz="11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乙氧基甲烷</a:t>
            </a:r>
            <a:endParaRPr lang="en-US" altLang="zh-CN" sz="1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100" dirty="0">
                <a:ea typeface="等线" panose="02010600030101010101" pitchFamily="2" charset="-122"/>
                <a:cs typeface="Times New Roman" panose="02020603050405020304" pitchFamily="18" charset="0"/>
              </a:rPr>
              <a:t>DSS</a:t>
            </a:r>
            <a:r>
              <a:rPr lang="zh-CN" altLang="en-US" sz="1100" dirty="0">
                <a:ea typeface="等线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zh-CN" sz="11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葡聚糖硫酸钠</a:t>
            </a:r>
            <a:endParaRPr lang="zh-CN" altLang="en-US" sz="10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ECFFF52-E1A0-462D-AEA4-B0DC1EE7FB0E}"/>
              </a:ext>
            </a:extLst>
          </p:cNvPr>
          <p:cNvSpPr txBox="1"/>
          <p:nvPr/>
        </p:nvSpPr>
        <p:spPr>
          <a:xfrm>
            <a:off x="215636" y="271846"/>
            <a:ext cx="115161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/>
              <a:t>结直肠癌及</a:t>
            </a:r>
            <a:r>
              <a:rPr lang="en-US" altLang="zh-CN" sz="2400" b="1" dirty="0"/>
              <a:t>AOM/DSS</a:t>
            </a:r>
            <a:r>
              <a:rPr lang="zh-CN" altLang="en-US" sz="2400" b="1" dirty="0"/>
              <a:t>小鼠模型背景：</a:t>
            </a:r>
            <a:endParaRPr lang="en-US" altLang="zh-CN" sz="2400" b="1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8AD9286-94E6-48B0-9FA2-9C5BCA5AD502}"/>
              </a:ext>
            </a:extLst>
          </p:cNvPr>
          <p:cNvSpPr/>
          <p:nvPr/>
        </p:nvSpPr>
        <p:spPr>
          <a:xfrm>
            <a:off x="4092607" y="6306218"/>
            <a:ext cx="13839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kern="100" dirty="0" err="1">
                <a:solidFill>
                  <a:srgbClr val="222222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Terzić</a:t>
            </a:r>
            <a:r>
              <a:rPr lang="en-US" sz="1400" kern="100" dirty="0">
                <a:solidFill>
                  <a:srgbClr val="222222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 et al 2010</a:t>
            </a:r>
            <a:endParaRPr lang="en-US" sz="14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4A67CC4-D4A0-4ACF-A83B-5789D6943158}"/>
              </a:ext>
            </a:extLst>
          </p:cNvPr>
          <p:cNvSpPr txBox="1"/>
          <p:nvPr/>
        </p:nvSpPr>
        <p:spPr>
          <a:xfrm>
            <a:off x="9567561" y="6306218"/>
            <a:ext cx="22326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 </a:t>
            </a:r>
            <a:r>
              <a:rPr lang="en-US" altLang="zh-CN" sz="140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Robertis</a:t>
            </a:r>
            <a:r>
              <a:rPr lang="en-US" altLang="zh-CN" sz="140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M et al 2011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1103986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F7C75F41-DF79-4BEA-A7EC-E798223120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790" y="0"/>
            <a:ext cx="3016210" cy="64633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82EA783-0620-4702-BA89-F3C9701253A1}"/>
              </a:ext>
            </a:extLst>
          </p:cNvPr>
          <p:cNvSpPr txBox="1"/>
          <p:nvPr/>
        </p:nvSpPr>
        <p:spPr>
          <a:xfrm>
            <a:off x="215636" y="271846"/>
            <a:ext cx="115161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Long non-coding RNA</a:t>
            </a:r>
            <a:r>
              <a:rPr lang="zh-CN" altLang="en-US" sz="2400" b="1" dirty="0"/>
              <a:t>：</a:t>
            </a:r>
            <a:endParaRPr lang="en-US" altLang="zh-CN" sz="2400" b="1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E8597CC-021C-4E20-B26A-136F9C897211}"/>
              </a:ext>
            </a:extLst>
          </p:cNvPr>
          <p:cNvSpPr txBox="1"/>
          <p:nvPr/>
        </p:nvSpPr>
        <p:spPr>
          <a:xfrm>
            <a:off x="9368699" y="6432265"/>
            <a:ext cx="26303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4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400" b="1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Peinado</a:t>
            </a:r>
            <a:r>
              <a:rPr lang="en-US" altLang="zh-CN" sz="14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Herrera et al. 2018)</a:t>
            </a:r>
            <a:endParaRPr lang="zh-CN" altLang="zh-CN" sz="1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3776FA6-4CC4-488B-9FEB-E38C278FC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718" y="1550255"/>
            <a:ext cx="7588799" cy="375748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8A2E3A9-1276-4996-B94A-E1A49AFB6F1F}"/>
              </a:ext>
            </a:extLst>
          </p:cNvPr>
          <p:cNvSpPr txBox="1"/>
          <p:nvPr/>
        </p:nvSpPr>
        <p:spPr>
          <a:xfrm>
            <a:off x="7899517" y="1643075"/>
            <a:ext cx="43850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b="1" dirty="0"/>
              <a:t>Some lncRNA have high specificity and sensitivity to the tumoral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b="1" dirty="0"/>
              <a:t>Some lncRNAs can be sampled in body fluids with relative stability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b="1" dirty="0"/>
              <a:t>Some lncRNAs are useful as diagnosis and/or prognosis tools </a:t>
            </a:r>
            <a:endParaRPr lang="zh-CN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410363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5DC8A9F-7390-41B4-902D-CB3FE99B91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790" y="0"/>
            <a:ext cx="3016210" cy="64633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6B66AE1-BE3D-447F-9D6B-0BDF55BF89A5}"/>
              </a:ext>
            </a:extLst>
          </p:cNvPr>
          <p:cNvSpPr txBox="1"/>
          <p:nvPr/>
        </p:nvSpPr>
        <p:spPr>
          <a:xfrm>
            <a:off x="215636" y="271846"/>
            <a:ext cx="115161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/>
              <a:t>技术路线：</a:t>
            </a:r>
            <a:endParaRPr lang="en-US" altLang="zh-CN" sz="2400" b="1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54EE7EF-4B6B-4660-863B-1CE23B85D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849" y="733511"/>
            <a:ext cx="5045151" cy="5984364"/>
          </a:xfrm>
          <a:prstGeom prst="rect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8159CA93-AA22-4F76-8E83-8FE125DFB75B}"/>
              </a:ext>
            </a:extLst>
          </p:cNvPr>
          <p:cNvGrpSpPr/>
          <p:nvPr/>
        </p:nvGrpSpPr>
        <p:grpSpPr>
          <a:xfrm>
            <a:off x="8078744" y="1722681"/>
            <a:ext cx="4042235" cy="4249862"/>
            <a:chOff x="8149765" y="1049376"/>
            <a:chExt cx="4042235" cy="4249862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E010DD5A-D44D-4A27-B56C-34309C517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80521" y="1049376"/>
              <a:ext cx="3911477" cy="864211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4A00DC97-6C42-4C6D-99A0-4A6D5D6D1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49765" y="3181480"/>
              <a:ext cx="4042235" cy="1073299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82AABC4F-8564-4A99-89DD-E96FEF1A8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49765" y="2075567"/>
              <a:ext cx="3911478" cy="943933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2B5F6FA2-8131-4DF7-95F4-871B88F40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149765" y="4345735"/>
              <a:ext cx="4042235" cy="953503"/>
            </a:xfrm>
            <a:prstGeom prst="rect">
              <a:avLst/>
            </a:prstGeom>
          </p:spPr>
        </p:pic>
      </p:grpSp>
      <p:graphicFrame>
        <p:nvGraphicFramePr>
          <p:cNvPr id="10" name="表格 11">
            <a:extLst>
              <a:ext uri="{FF2B5EF4-FFF2-40B4-BE49-F238E27FC236}">
                <a16:creationId xmlns:a16="http://schemas.microsoft.com/office/drawing/2014/main" id="{A7B82A64-AC32-4FE4-A431-79828ED6A62C}"/>
              </a:ext>
            </a:extLst>
          </p:cNvPr>
          <p:cNvGraphicFramePr>
            <a:graphicFrameLocks noGrp="1"/>
          </p:cNvGraphicFramePr>
          <p:nvPr/>
        </p:nvGraphicFramePr>
        <p:xfrm>
          <a:off x="5043560" y="885457"/>
          <a:ext cx="4481248" cy="390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0312">
                  <a:extLst>
                    <a:ext uri="{9D8B030D-6E8A-4147-A177-3AD203B41FA5}">
                      <a16:colId xmlns:a16="http://schemas.microsoft.com/office/drawing/2014/main" val="2238484834"/>
                    </a:ext>
                  </a:extLst>
                </a:gridCol>
                <a:gridCol w="1120312">
                  <a:extLst>
                    <a:ext uri="{9D8B030D-6E8A-4147-A177-3AD203B41FA5}">
                      <a16:colId xmlns:a16="http://schemas.microsoft.com/office/drawing/2014/main" val="610215489"/>
                    </a:ext>
                  </a:extLst>
                </a:gridCol>
                <a:gridCol w="1120312">
                  <a:extLst>
                    <a:ext uri="{9D8B030D-6E8A-4147-A177-3AD203B41FA5}">
                      <a16:colId xmlns:a16="http://schemas.microsoft.com/office/drawing/2014/main" val="3961778701"/>
                    </a:ext>
                  </a:extLst>
                </a:gridCol>
                <a:gridCol w="1120312">
                  <a:extLst>
                    <a:ext uri="{9D8B030D-6E8A-4147-A177-3AD203B41FA5}">
                      <a16:colId xmlns:a16="http://schemas.microsoft.com/office/drawing/2014/main" val="3984341557"/>
                    </a:ext>
                  </a:extLst>
                </a:gridCol>
              </a:tblGrid>
              <a:tr h="39031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week2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week4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week7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week10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8798814"/>
                  </a:ext>
                </a:extLst>
              </a:tr>
            </a:tbl>
          </a:graphicData>
        </a:graphic>
      </p:graphicFrame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8CFE0D73-E415-4A47-92EB-97E6A1065485}"/>
              </a:ext>
            </a:extLst>
          </p:cNvPr>
          <p:cNvCxnSpPr/>
          <p:nvPr/>
        </p:nvCxnSpPr>
        <p:spPr>
          <a:xfrm flipH="1">
            <a:off x="2991775" y="1080614"/>
            <a:ext cx="205178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690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F88A615E-A2D9-4FBB-8EE9-FB9016DFB1F0}"/>
              </a:ext>
            </a:extLst>
          </p:cNvPr>
          <p:cNvGrpSpPr/>
          <p:nvPr/>
        </p:nvGrpSpPr>
        <p:grpSpPr>
          <a:xfrm>
            <a:off x="1544715" y="618094"/>
            <a:ext cx="8142900" cy="6164551"/>
            <a:chOff x="1544715" y="618094"/>
            <a:chExt cx="8142900" cy="6164551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0D82EDC-F4B4-476C-82D7-8D1D41983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44715" y="652356"/>
              <a:ext cx="4013597" cy="2694059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8AFCDDA-911F-41E1-B150-A0ABAACEF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10693" y="618094"/>
              <a:ext cx="4076922" cy="2762581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F8EE4A97-C9B9-4F32-BC7D-CA4D01889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87990" y="3761185"/>
              <a:ext cx="3722703" cy="2496550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1CD2EB8-FFE0-47B9-A5B8-D47A4254A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75664" y="3429000"/>
              <a:ext cx="3449807" cy="3353645"/>
            </a:xfrm>
            <a:prstGeom prst="rect">
              <a:avLst/>
            </a:prstGeom>
          </p:spPr>
        </p:pic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3545193B-C6C2-4DB3-A371-4731F7D81F57}"/>
              </a:ext>
            </a:extLst>
          </p:cNvPr>
          <p:cNvSpPr txBox="1"/>
          <p:nvPr/>
        </p:nvSpPr>
        <p:spPr>
          <a:xfrm>
            <a:off x="215636" y="271846"/>
            <a:ext cx="115161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/>
              <a:t>质控：</a:t>
            </a:r>
            <a:endParaRPr lang="en-US" altLang="zh-CN" sz="2400" b="1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043621B-1E96-4E2E-9C48-4043404FC5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790" y="0"/>
            <a:ext cx="3016210" cy="6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168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05583E7-BAA4-4953-A290-083376B10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142" y="3733040"/>
            <a:ext cx="9222083" cy="31249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4EA1692-C881-47C6-B752-15A86E22F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728" y="501968"/>
            <a:ext cx="9598913" cy="321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765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9609C5D-2BE6-4032-975C-312EFDC5B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9384" y="913016"/>
            <a:ext cx="6432616" cy="50379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624FD6E-B86F-4C0F-8395-274F11F80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09" y="661245"/>
            <a:ext cx="5270469" cy="528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749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B469172-CF2D-4C34-B747-C04AD5B03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463" y="1542569"/>
            <a:ext cx="6724970" cy="332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13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129</Words>
  <Application>Microsoft Office PowerPoint</Application>
  <PresentationFormat>宽屏</PresentationFormat>
  <Paragraphs>22</Paragraphs>
  <Slides>19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4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Mengyu</dc:creator>
  <cp:lastModifiedBy>jmzhang</cp:lastModifiedBy>
  <cp:revision>15</cp:revision>
  <dcterms:created xsi:type="dcterms:W3CDTF">2020-12-13T11:56:55Z</dcterms:created>
  <dcterms:modified xsi:type="dcterms:W3CDTF">2020-12-14T14:36:15Z</dcterms:modified>
</cp:coreProperties>
</file>

<file path=docProps/thumbnail.jpeg>
</file>